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32"/>
  </p:notesMasterIdLst>
  <p:sldIdLst>
    <p:sldId id="256" r:id="rId2"/>
    <p:sldId id="257" r:id="rId3"/>
    <p:sldId id="271" r:id="rId4"/>
    <p:sldId id="272" r:id="rId5"/>
    <p:sldId id="273" r:id="rId6"/>
    <p:sldId id="274" r:id="rId7"/>
    <p:sldId id="275" r:id="rId8"/>
    <p:sldId id="289" r:id="rId9"/>
    <p:sldId id="258" r:id="rId10"/>
    <p:sldId id="259" r:id="rId11"/>
    <p:sldId id="260" r:id="rId12"/>
    <p:sldId id="263" r:id="rId13"/>
    <p:sldId id="276" r:id="rId14"/>
    <p:sldId id="266" r:id="rId15"/>
    <p:sldId id="267" r:id="rId16"/>
    <p:sldId id="268" r:id="rId17"/>
    <p:sldId id="269" r:id="rId18"/>
    <p:sldId id="270" r:id="rId19"/>
    <p:sldId id="280" r:id="rId20"/>
    <p:sldId id="281" r:id="rId21"/>
    <p:sldId id="284" r:id="rId22"/>
    <p:sldId id="278" r:id="rId23"/>
    <p:sldId id="279" r:id="rId24"/>
    <p:sldId id="277" r:id="rId25"/>
    <p:sldId id="282" r:id="rId26"/>
    <p:sldId id="283" r:id="rId27"/>
    <p:sldId id="285" r:id="rId28"/>
    <p:sldId id="288" r:id="rId29"/>
    <p:sldId id="286" r:id="rId30"/>
    <p:sldId id="287"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0000"/>
    <a:srgbClr val="A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4" autoAdjust="0"/>
    <p:restoredTop sz="94676" autoAdjust="0"/>
  </p:normalViewPr>
  <p:slideViewPr>
    <p:cSldViewPr>
      <p:cViewPr varScale="1">
        <p:scale>
          <a:sx n="87" d="100"/>
          <a:sy n="87" d="100"/>
        </p:scale>
        <p:origin x="-1068" y="-66"/>
      </p:cViewPr>
      <p:guideLst>
        <p:guide orient="horz" pos="2160"/>
        <p:guide pos="2880"/>
      </p:guideLst>
    </p:cSldViewPr>
  </p:slideViewPr>
  <p:outlineViewPr>
    <p:cViewPr>
      <p:scale>
        <a:sx n="33" d="100"/>
        <a:sy n="33" d="100"/>
      </p:scale>
      <p:origin x="0" y="152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layout/>
      <c:overlay val="0"/>
    </c:title>
    <c:autoTitleDeleted val="0"/>
    <c:plotArea>
      <c:layout/>
      <c:pieChart>
        <c:varyColors val="1"/>
        <c:ser>
          <c:idx val="0"/>
          <c:order val="0"/>
          <c:tx>
            <c:strRef>
              <c:f>Sheet1!$B$1</c:f>
              <c:strCache>
                <c:ptCount val="1"/>
                <c:pt idx="0">
                  <c:v>Ages</c:v>
                </c:pt>
              </c:strCache>
            </c:strRef>
          </c:tx>
          <c:dLbls>
            <c:showLegendKey val="0"/>
            <c:showVal val="0"/>
            <c:showCatName val="0"/>
            <c:showSerName val="0"/>
            <c:showPercent val="1"/>
            <c:showBubbleSize val="0"/>
            <c:showLeaderLines val="1"/>
          </c:dLbls>
          <c:cat>
            <c:numRef>
              <c:f>Sheet1!$A$2:$A$4</c:f>
              <c:numCache>
                <c:formatCode>General</c:formatCode>
                <c:ptCount val="3"/>
                <c:pt idx="0">
                  <c:v>12</c:v>
                </c:pt>
                <c:pt idx="1">
                  <c:v>14</c:v>
                </c:pt>
                <c:pt idx="2">
                  <c:v>16</c:v>
                </c:pt>
              </c:numCache>
            </c:numRef>
          </c:cat>
          <c:val>
            <c:numRef>
              <c:f>Sheet1!$B$2:$B$4</c:f>
              <c:numCache>
                <c:formatCode>General</c:formatCode>
                <c:ptCount val="3"/>
                <c:pt idx="0">
                  <c:v>6</c:v>
                </c:pt>
                <c:pt idx="1">
                  <c:v>3</c:v>
                </c:pt>
                <c:pt idx="2">
                  <c:v>1</c:v>
                </c:pt>
              </c:numCache>
            </c:numRef>
          </c:val>
        </c:ser>
        <c:dLbls>
          <c:showLegendKey val="0"/>
          <c:showVal val="0"/>
          <c:showCatName val="0"/>
          <c:showSerName val="0"/>
          <c:showPercent val="1"/>
          <c:showBubbleSize val="0"/>
          <c:showLeaderLines val="1"/>
        </c:dLbls>
        <c:firstSliceAng val="0"/>
      </c:pieChart>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0A0FE1-D308-490C-A247-009144411A5C}" type="datetimeFigureOut">
              <a:rPr lang="en-US" smtClean="0"/>
              <a:t>10/19/2012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1624C7-88DD-44A4-B4F5-064D93CCB802}" type="slidenum">
              <a:rPr lang="en-US" smtClean="0"/>
              <a:t>‹#›</a:t>
            </a:fld>
            <a:endParaRPr lang="en-US"/>
          </a:p>
        </p:txBody>
      </p:sp>
    </p:spTree>
    <p:extLst>
      <p:ext uri="{BB962C8B-B14F-4D97-AF65-F5344CB8AC3E}">
        <p14:creationId xmlns:p14="http://schemas.microsoft.com/office/powerpoint/2010/main" val="3871053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Zeff</a:t>
            </a:r>
            <a:endParaRPr lang="en-US" dirty="0"/>
          </a:p>
        </p:txBody>
      </p:sp>
      <p:sp>
        <p:nvSpPr>
          <p:cNvPr id="4" name="Slide Number Placeholder 3"/>
          <p:cNvSpPr>
            <a:spLocks noGrp="1"/>
          </p:cNvSpPr>
          <p:nvPr>
            <p:ph type="sldNum" sz="quarter" idx="10"/>
          </p:nvPr>
        </p:nvSpPr>
        <p:spPr/>
        <p:txBody>
          <a:bodyPr/>
          <a:lstStyle/>
          <a:p>
            <a:fld id="{F41624C7-88DD-44A4-B4F5-064D93CCB802}" type="slidenum">
              <a:rPr lang="en-US" smtClean="0"/>
              <a:t>2</a:t>
            </a:fld>
            <a:endParaRPr lang="en-US"/>
          </a:p>
        </p:txBody>
      </p:sp>
    </p:spTree>
    <p:extLst>
      <p:ext uri="{BB962C8B-B14F-4D97-AF65-F5344CB8AC3E}">
        <p14:creationId xmlns:p14="http://schemas.microsoft.com/office/powerpoint/2010/main" val="2564954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Drew</a:t>
            </a:r>
            <a:endParaRPr lang="en-US" dirty="0"/>
          </a:p>
        </p:txBody>
      </p:sp>
      <p:sp>
        <p:nvSpPr>
          <p:cNvPr id="4" name="Slide Number Placeholder 3"/>
          <p:cNvSpPr>
            <a:spLocks noGrp="1"/>
          </p:cNvSpPr>
          <p:nvPr>
            <p:ph type="sldNum" sz="quarter" idx="10"/>
          </p:nvPr>
        </p:nvSpPr>
        <p:spPr/>
        <p:txBody>
          <a:bodyPr/>
          <a:lstStyle/>
          <a:p>
            <a:fld id="{F41624C7-88DD-44A4-B4F5-064D93CCB802}" type="slidenum">
              <a:rPr lang="en-US" smtClean="0"/>
              <a:t>24</a:t>
            </a:fld>
            <a:endParaRPr lang="en-US"/>
          </a:p>
        </p:txBody>
      </p:sp>
    </p:spTree>
    <p:extLst>
      <p:ext uri="{BB962C8B-B14F-4D97-AF65-F5344CB8AC3E}">
        <p14:creationId xmlns:p14="http://schemas.microsoft.com/office/powerpoint/2010/main" val="1745192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Jack</a:t>
            </a:r>
            <a:endParaRPr lang="en-US" dirty="0"/>
          </a:p>
        </p:txBody>
      </p:sp>
      <p:sp>
        <p:nvSpPr>
          <p:cNvPr id="4" name="Slide Number Placeholder 3"/>
          <p:cNvSpPr>
            <a:spLocks noGrp="1"/>
          </p:cNvSpPr>
          <p:nvPr>
            <p:ph type="sldNum" sz="quarter" idx="10"/>
          </p:nvPr>
        </p:nvSpPr>
        <p:spPr/>
        <p:txBody>
          <a:bodyPr/>
          <a:lstStyle/>
          <a:p>
            <a:fld id="{F41624C7-88DD-44A4-B4F5-064D93CCB802}" type="slidenum">
              <a:rPr lang="en-US" smtClean="0"/>
              <a:t>25</a:t>
            </a:fld>
            <a:endParaRPr lang="en-US"/>
          </a:p>
        </p:txBody>
      </p:sp>
    </p:spTree>
    <p:extLst>
      <p:ext uri="{BB962C8B-B14F-4D97-AF65-F5344CB8AC3E}">
        <p14:creationId xmlns:p14="http://schemas.microsoft.com/office/powerpoint/2010/main" val="1916832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James</a:t>
            </a:r>
            <a:endParaRPr lang="en-US" dirty="0"/>
          </a:p>
        </p:txBody>
      </p:sp>
      <p:sp>
        <p:nvSpPr>
          <p:cNvPr id="4" name="Slide Number Placeholder 3"/>
          <p:cNvSpPr>
            <a:spLocks noGrp="1"/>
          </p:cNvSpPr>
          <p:nvPr>
            <p:ph type="sldNum" sz="quarter" idx="10"/>
          </p:nvPr>
        </p:nvSpPr>
        <p:spPr/>
        <p:txBody>
          <a:bodyPr/>
          <a:lstStyle/>
          <a:p>
            <a:fld id="{F41624C7-88DD-44A4-B4F5-064D93CCB802}" type="slidenum">
              <a:rPr lang="en-US" smtClean="0"/>
              <a:t>27</a:t>
            </a:fld>
            <a:endParaRPr lang="en-US"/>
          </a:p>
        </p:txBody>
      </p:sp>
    </p:spTree>
    <p:extLst>
      <p:ext uri="{BB962C8B-B14F-4D97-AF65-F5344CB8AC3E}">
        <p14:creationId xmlns:p14="http://schemas.microsoft.com/office/powerpoint/2010/main" val="359129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James</a:t>
            </a:r>
            <a:endParaRPr lang="en-US" dirty="0"/>
          </a:p>
        </p:txBody>
      </p:sp>
      <p:sp>
        <p:nvSpPr>
          <p:cNvPr id="4" name="Slide Number Placeholder 3"/>
          <p:cNvSpPr>
            <a:spLocks noGrp="1"/>
          </p:cNvSpPr>
          <p:nvPr>
            <p:ph type="sldNum" sz="quarter" idx="10"/>
          </p:nvPr>
        </p:nvSpPr>
        <p:spPr/>
        <p:txBody>
          <a:bodyPr/>
          <a:lstStyle/>
          <a:p>
            <a:fld id="{F41624C7-88DD-44A4-B4F5-064D93CCB802}" type="slidenum">
              <a:rPr lang="en-US" smtClean="0"/>
              <a:t>28</a:t>
            </a:fld>
            <a:endParaRPr lang="en-US"/>
          </a:p>
        </p:txBody>
      </p:sp>
    </p:spTree>
    <p:extLst>
      <p:ext uri="{BB962C8B-B14F-4D97-AF65-F5344CB8AC3E}">
        <p14:creationId xmlns:p14="http://schemas.microsoft.com/office/powerpoint/2010/main" val="3236837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Zeff</a:t>
            </a:r>
            <a:endParaRPr lang="en-US" dirty="0"/>
          </a:p>
        </p:txBody>
      </p:sp>
      <p:sp>
        <p:nvSpPr>
          <p:cNvPr id="4" name="Slide Number Placeholder 3"/>
          <p:cNvSpPr>
            <a:spLocks noGrp="1"/>
          </p:cNvSpPr>
          <p:nvPr>
            <p:ph type="sldNum" sz="quarter" idx="10"/>
          </p:nvPr>
        </p:nvSpPr>
        <p:spPr/>
        <p:txBody>
          <a:bodyPr/>
          <a:lstStyle/>
          <a:p>
            <a:fld id="{F41624C7-88DD-44A4-B4F5-064D93CCB802}" type="slidenum">
              <a:rPr lang="en-US" smtClean="0"/>
              <a:t>9</a:t>
            </a:fld>
            <a:endParaRPr lang="en-US"/>
          </a:p>
        </p:txBody>
      </p:sp>
    </p:spTree>
    <p:extLst>
      <p:ext uri="{BB962C8B-B14F-4D97-AF65-F5344CB8AC3E}">
        <p14:creationId xmlns:p14="http://schemas.microsoft.com/office/powerpoint/2010/main" val="2073758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Zeff</a:t>
            </a:r>
            <a:r>
              <a:rPr lang="en-US" dirty="0" smtClean="0"/>
              <a:t>- we sold 372</a:t>
            </a:r>
            <a:endParaRPr lang="en-US" dirty="0"/>
          </a:p>
        </p:txBody>
      </p:sp>
      <p:sp>
        <p:nvSpPr>
          <p:cNvPr id="4" name="Slide Number Placeholder 3"/>
          <p:cNvSpPr>
            <a:spLocks noGrp="1"/>
          </p:cNvSpPr>
          <p:nvPr>
            <p:ph type="sldNum" sz="quarter" idx="10"/>
          </p:nvPr>
        </p:nvSpPr>
        <p:spPr/>
        <p:txBody>
          <a:bodyPr/>
          <a:lstStyle/>
          <a:p>
            <a:fld id="{F41624C7-88DD-44A4-B4F5-064D93CCB802}" type="slidenum">
              <a:rPr lang="en-US" smtClean="0"/>
              <a:t>10</a:t>
            </a:fld>
            <a:endParaRPr lang="en-US"/>
          </a:p>
        </p:txBody>
      </p:sp>
    </p:spTree>
    <p:extLst>
      <p:ext uri="{BB962C8B-B14F-4D97-AF65-F5344CB8AC3E}">
        <p14:creationId xmlns:p14="http://schemas.microsoft.com/office/powerpoint/2010/main" val="4202880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Micah</a:t>
            </a:r>
            <a:endParaRPr lang="en-US" dirty="0"/>
          </a:p>
        </p:txBody>
      </p:sp>
      <p:sp>
        <p:nvSpPr>
          <p:cNvPr id="4" name="Slide Number Placeholder 3"/>
          <p:cNvSpPr>
            <a:spLocks noGrp="1"/>
          </p:cNvSpPr>
          <p:nvPr>
            <p:ph type="sldNum" sz="quarter" idx="10"/>
          </p:nvPr>
        </p:nvSpPr>
        <p:spPr/>
        <p:txBody>
          <a:bodyPr/>
          <a:lstStyle/>
          <a:p>
            <a:fld id="{F41624C7-88DD-44A4-B4F5-064D93CCB802}" type="slidenum">
              <a:rPr lang="en-US" smtClean="0"/>
              <a:t>12</a:t>
            </a:fld>
            <a:endParaRPr lang="en-US"/>
          </a:p>
        </p:txBody>
      </p:sp>
    </p:spTree>
    <p:extLst>
      <p:ext uri="{BB962C8B-B14F-4D97-AF65-F5344CB8AC3E}">
        <p14:creationId xmlns:p14="http://schemas.microsoft.com/office/powerpoint/2010/main" val="3661825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Micah</a:t>
            </a:r>
            <a:endParaRPr lang="en-US" dirty="0"/>
          </a:p>
        </p:txBody>
      </p:sp>
      <p:sp>
        <p:nvSpPr>
          <p:cNvPr id="4" name="Slide Number Placeholder 3"/>
          <p:cNvSpPr>
            <a:spLocks noGrp="1"/>
          </p:cNvSpPr>
          <p:nvPr>
            <p:ph type="sldNum" sz="quarter" idx="10"/>
          </p:nvPr>
        </p:nvSpPr>
        <p:spPr/>
        <p:txBody>
          <a:bodyPr/>
          <a:lstStyle/>
          <a:p>
            <a:fld id="{F41624C7-88DD-44A4-B4F5-064D93CCB802}" type="slidenum">
              <a:rPr lang="en-US" smtClean="0"/>
              <a:t>15</a:t>
            </a:fld>
            <a:endParaRPr lang="en-US"/>
          </a:p>
        </p:txBody>
      </p:sp>
    </p:spTree>
    <p:extLst>
      <p:ext uri="{BB962C8B-B14F-4D97-AF65-F5344CB8AC3E}">
        <p14:creationId xmlns:p14="http://schemas.microsoft.com/office/powerpoint/2010/main" val="4256625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1624C7-88DD-44A4-B4F5-064D93CCB802}" type="slidenum">
              <a:rPr lang="en-US" smtClean="0"/>
              <a:t>16</a:t>
            </a:fld>
            <a:endParaRPr lang="en-US"/>
          </a:p>
        </p:txBody>
      </p:sp>
    </p:spTree>
    <p:extLst>
      <p:ext uri="{BB962C8B-B14F-4D97-AF65-F5344CB8AC3E}">
        <p14:creationId xmlns:p14="http://schemas.microsoft.com/office/powerpoint/2010/main" val="4188401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Tanner</a:t>
            </a:r>
            <a:endParaRPr lang="en-US" dirty="0"/>
          </a:p>
        </p:txBody>
      </p:sp>
      <p:sp>
        <p:nvSpPr>
          <p:cNvPr id="4" name="Slide Number Placeholder 3"/>
          <p:cNvSpPr>
            <a:spLocks noGrp="1"/>
          </p:cNvSpPr>
          <p:nvPr>
            <p:ph type="sldNum" sz="quarter" idx="10"/>
          </p:nvPr>
        </p:nvSpPr>
        <p:spPr/>
        <p:txBody>
          <a:bodyPr/>
          <a:lstStyle/>
          <a:p>
            <a:fld id="{F41624C7-88DD-44A4-B4F5-064D93CCB802}" type="slidenum">
              <a:rPr lang="en-US" smtClean="0"/>
              <a:t>17</a:t>
            </a:fld>
            <a:endParaRPr lang="en-US"/>
          </a:p>
        </p:txBody>
      </p:sp>
    </p:spTree>
    <p:extLst>
      <p:ext uri="{BB962C8B-B14F-4D97-AF65-F5344CB8AC3E}">
        <p14:creationId xmlns:p14="http://schemas.microsoft.com/office/powerpoint/2010/main" val="1074975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Tanner</a:t>
            </a:r>
            <a:endParaRPr lang="en-US" dirty="0"/>
          </a:p>
        </p:txBody>
      </p:sp>
      <p:sp>
        <p:nvSpPr>
          <p:cNvPr id="4" name="Slide Number Placeholder 3"/>
          <p:cNvSpPr>
            <a:spLocks noGrp="1"/>
          </p:cNvSpPr>
          <p:nvPr>
            <p:ph type="sldNum" sz="quarter" idx="10"/>
          </p:nvPr>
        </p:nvSpPr>
        <p:spPr/>
        <p:txBody>
          <a:bodyPr/>
          <a:lstStyle/>
          <a:p>
            <a:fld id="{F41624C7-88DD-44A4-B4F5-064D93CCB802}" type="slidenum">
              <a:rPr lang="en-US" smtClean="0"/>
              <a:t>19</a:t>
            </a:fld>
            <a:endParaRPr lang="en-US"/>
          </a:p>
        </p:txBody>
      </p:sp>
    </p:spTree>
    <p:extLst>
      <p:ext uri="{BB962C8B-B14F-4D97-AF65-F5344CB8AC3E}">
        <p14:creationId xmlns:p14="http://schemas.microsoft.com/office/powerpoint/2010/main" val="3144749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Tanner</a:t>
            </a:r>
            <a:endParaRPr lang="en-US" dirty="0"/>
          </a:p>
        </p:txBody>
      </p:sp>
      <p:sp>
        <p:nvSpPr>
          <p:cNvPr id="4" name="Slide Number Placeholder 3"/>
          <p:cNvSpPr>
            <a:spLocks noGrp="1"/>
          </p:cNvSpPr>
          <p:nvPr>
            <p:ph type="sldNum" sz="quarter" idx="10"/>
          </p:nvPr>
        </p:nvSpPr>
        <p:spPr/>
        <p:txBody>
          <a:bodyPr/>
          <a:lstStyle/>
          <a:p>
            <a:fld id="{F41624C7-88DD-44A4-B4F5-064D93CCB802}" type="slidenum">
              <a:rPr lang="en-US" smtClean="0"/>
              <a:t>22</a:t>
            </a:fld>
            <a:endParaRPr lang="en-US"/>
          </a:p>
        </p:txBody>
      </p:sp>
    </p:spTree>
    <p:extLst>
      <p:ext uri="{BB962C8B-B14F-4D97-AF65-F5344CB8AC3E}">
        <p14:creationId xmlns:p14="http://schemas.microsoft.com/office/powerpoint/2010/main" val="655323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3C489115-EAEE-40A8-AB44-396A5477BB1A}" type="datetimeFigureOut">
              <a:rPr lang="en-US" smtClean="0"/>
              <a:t>10/19/2012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215BFD01-B892-4681-BDD4-0995161ED210}"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C489115-EAEE-40A8-AB44-396A5477BB1A}" type="datetimeFigureOut">
              <a:rPr lang="en-US" smtClean="0"/>
              <a:t>10/19/2012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5BFD01-B892-4681-BDD4-0995161ED2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C489115-EAEE-40A8-AB44-396A5477BB1A}" type="datetimeFigureOut">
              <a:rPr lang="en-US" smtClean="0"/>
              <a:t>10/19/2012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5BFD01-B892-4681-BDD4-0995161ED2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C489115-EAEE-40A8-AB44-396A5477BB1A}" type="datetimeFigureOut">
              <a:rPr lang="en-US" smtClean="0"/>
              <a:t>10/19/2012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5BFD01-B892-4681-BDD4-0995161ED21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C489115-EAEE-40A8-AB44-396A5477BB1A}" type="datetimeFigureOut">
              <a:rPr lang="en-US" smtClean="0"/>
              <a:t>10/19/2012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5BFD01-B892-4681-BDD4-0995161ED210}"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C489115-EAEE-40A8-AB44-396A5477BB1A}" type="datetimeFigureOut">
              <a:rPr lang="en-US" smtClean="0"/>
              <a:t>10/19/2012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5BFD01-B892-4681-BDD4-0995161ED21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C489115-EAEE-40A8-AB44-396A5477BB1A}" type="datetimeFigureOut">
              <a:rPr lang="en-US" smtClean="0"/>
              <a:t>10/19/2012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5BFD01-B892-4681-BDD4-0995161ED21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3C489115-EAEE-40A8-AB44-396A5477BB1A}" type="datetimeFigureOut">
              <a:rPr lang="en-US" smtClean="0"/>
              <a:t>10/19/2012</a:t>
            </a:fld>
            <a:endParaRPr lang="en-US"/>
          </a:p>
        </p:txBody>
      </p:sp>
      <p:sp>
        <p:nvSpPr>
          <p:cNvPr id="8" name="Slide Number Placeholder 7"/>
          <p:cNvSpPr>
            <a:spLocks noGrp="1"/>
          </p:cNvSpPr>
          <p:nvPr>
            <p:ph type="sldNum" sz="quarter" idx="11"/>
          </p:nvPr>
        </p:nvSpPr>
        <p:spPr/>
        <p:txBody>
          <a:bodyPr/>
          <a:lstStyle/>
          <a:p>
            <a:fld id="{215BFD01-B892-4681-BDD4-0995161ED210}"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489115-EAEE-40A8-AB44-396A5477BB1A}" type="datetimeFigureOut">
              <a:rPr lang="en-US" smtClean="0"/>
              <a:t>10/19/2012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5BFD01-B892-4681-BDD4-0995161ED21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C489115-EAEE-40A8-AB44-396A5477BB1A}" type="datetimeFigureOut">
              <a:rPr lang="en-US" smtClean="0"/>
              <a:t>10/19/2012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156448" y="6422064"/>
            <a:ext cx="762000" cy="365125"/>
          </a:xfrm>
        </p:spPr>
        <p:txBody>
          <a:bodyPr/>
          <a:lstStyle/>
          <a:p>
            <a:fld id="{215BFD01-B892-4681-BDD4-0995161ED21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3C489115-EAEE-40A8-AB44-396A5477BB1A}" type="datetimeFigureOut">
              <a:rPr lang="en-US" smtClean="0"/>
              <a:t>10/19/2012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5BFD01-B892-4681-BDD4-0995161ED21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3C489115-EAEE-40A8-AB44-396A5477BB1A}" type="datetimeFigureOut">
              <a:rPr lang="en-US" smtClean="0"/>
              <a:t>10/19/2012</a:t>
            </a:fld>
            <a:endParaRPr lang="en-US"/>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215BFD01-B892-4681-BDD4-0995161ED210}"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9.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5.xml"/><Relationship Id="rId6" Type="http://schemas.openxmlformats.org/officeDocument/2006/relationships/image" Target="../media/image15.jpeg"/><Relationship Id="rId5" Type="http://schemas.microsoft.com/office/2007/relationships/hdphoto" Target="../media/hdphoto3.wdp"/><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5.xml"/><Relationship Id="rId6" Type="http://schemas.microsoft.com/office/2007/relationships/hdphoto" Target="../media/hdphoto4.wdp"/><Relationship Id="rId5" Type="http://schemas.openxmlformats.org/officeDocument/2006/relationships/image" Target="../media/image19.pn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2488" y="3657600"/>
            <a:ext cx="6480048" cy="1752600"/>
          </a:xfrm>
        </p:spPr>
        <p:txBody>
          <a:bodyPr>
            <a:normAutofit/>
          </a:bodyPr>
          <a:lstStyle/>
          <a:p>
            <a:r>
              <a:rPr lang="en-US" sz="4800" dirty="0" smtClean="0">
                <a:solidFill>
                  <a:srgbClr val="7F0000"/>
                </a:solidFill>
                <a:effectLst>
                  <a:outerShdw blurRad="38100" dist="38100" dir="2700000" algn="tl">
                    <a:srgbClr val="000000">
                      <a:alpha val="43137"/>
                    </a:srgbClr>
                  </a:outerShdw>
                </a:effectLst>
              </a:rPr>
              <a:t>Team 496</a:t>
            </a:r>
            <a:endParaRPr lang="en-US" sz="4800" dirty="0">
              <a:solidFill>
                <a:srgbClr val="7F0000"/>
              </a:solidFill>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219200"/>
            <a:ext cx="7135424" cy="2858921"/>
          </a:xfrm>
          <a:prstGeom prst="rect">
            <a:avLst/>
          </a:prstGeom>
        </p:spPr>
      </p:pic>
    </p:spTree>
    <p:extLst>
      <p:ext uri="{BB962C8B-B14F-4D97-AF65-F5344CB8AC3E}">
        <p14:creationId xmlns:p14="http://schemas.microsoft.com/office/powerpoint/2010/main" val="17314690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Budget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54918778"/>
              </p:ext>
            </p:extLst>
          </p:nvPr>
        </p:nvGraphicFramePr>
        <p:xfrm>
          <a:off x="533400" y="1600200"/>
          <a:ext cx="6309360" cy="2560319"/>
        </p:xfrm>
        <a:graphic>
          <a:graphicData uri="http://schemas.openxmlformats.org/drawingml/2006/table">
            <a:tbl>
              <a:tblPr firstRow="1" bandRow="1">
                <a:tableStyleId>{5C22544A-7EE6-4342-B048-85BDC9FD1C3A}</a:tableStyleId>
              </a:tblPr>
              <a:tblGrid>
                <a:gridCol w="3154680"/>
                <a:gridCol w="3154680"/>
              </a:tblGrid>
              <a:tr h="493151">
                <a:tc>
                  <a:txBody>
                    <a:bodyPr/>
                    <a:lstStyle/>
                    <a:p>
                      <a:r>
                        <a:rPr lang="en-US" dirty="0" smtClean="0"/>
                        <a:t>Budget</a:t>
                      </a:r>
                      <a:endParaRPr lang="en-US" dirty="0"/>
                    </a:p>
                  </a:txBody>
                  <a:tcPr/>
                </a:tc>
                <a:tc>
                  <a:txBody>
                    <a:bodyPr/>
                    <a:lstStyle/>
                    <a:p>
                      <a:endParaRPr lang="en-US" dirty="0"/>
                    </a:p>
                  </a:txBody>
                  <a:tcPr/>
                </a:tc>
              </a:tr>
              <a:tr h="689056">
                <a:tc>
                  <a:txBody>
                    <a:bodyPr/>
                    <a:lstStyle/>
                    <a:p>
                      <a:r>
                        <a:rPr lang="en-US" sz="2800" dirty="0" smtClean="0"/>
                        <a:t>Fundraiser</a:t>
                      </a:r>
                      <a:r>
                        <a:rPr lang="en-US" sz="2800" baseline="0" dirty="0" smtClean="0"/>
                        <a:t> </a:t>
                      </a:r>
                      <a:endParaRPr lang="en-US" sz="2800" dirty="0"/>
                    </a:p>
                  </a:txBody>
                  <a:tcPr/>
                </a:tc>
                <a:tc>
                  <a:txBody>
                    <a:bodyPr/>
                    <a:lstStyle/>
                    <a:p>
                      <a:r>
                        <a:rPr lang="en-US" sz="2800" dirty="0" smtClean="0"/>
                        <a:t>+ $93</a:t>
                      </a:r>
                      <a:endParaRPr lang="en-US" sz="2800" dirty="0"/>
                    </a:p>
                  </a:txBody>
                  <a:tcPr/>
                </a:tc>
              </a:tr>
              <a:tr h="689056">
                <a:tc>
                  <a:txBody>
                    <a:bodyPr/>
                    <a:lstStyle/>
                    <a:p>
                      <a:r>
                        <a:rPr lang="en-US" sz="2800" dirty="0" smtClean="0"/>
                        <a:t>T-Shirts</a:t>
                      </a:r>
                      <a:endParaRPr lang="en-US" sz="2800" dirty="0"/>
                    </a:p>
                  </a:txBody>
                  <a:tcPr/>
                </a:tc>
                <a:tc>
                  <a:txBody>
                    <a:bodyPr/>
                    <a:lstStyle/>
                    <a:p>
                      <a:r>
                        <a:rPr lang="en-US" sz="2800" dirty="0" smtClean="0"/>
                        <a:t>- $90</a:t>
                      </a:r>
                      <a:endParaRPr lang="en-US" sz="2800" dirty="0"/>
                    </a:p>
                  </a:txBody>
                  <a:tcPr/>
                </a:tc>
              </a:tr>
              <a:tr h="689056">
                <a:tc>
                  <a:txBody>
                    <a:bodyPr/>
                    <a:lstStyle/>
                    <a:p>
                      <a:r>
                        <a:rPr lang="en-US" sz="2800" dirty="0" smtClean="0"/>
                        <a:t>Remaining</a:t>
                      </a:r>
                      <a:endParaRPr lang="en-US" sz="2800" dirty="0"/>
                    </a:p>
                  </a:txBody>
                  <a:tcPr/>
                </a:tc>
                <a:tc>
                  <a:txBody>
                    <a:bodyPr/>
                    <a:lstStyle/>
                    <a:p>
                      <a:r>
                        <a:rPr lang="en-US" sz="2800" baseline="0" dirty="0" smtClean="0"/>
                        <a:t>   $3</a:t>
                      </a:r>
                      <a:endParaRPr lang="en-US" sz="2800" dirty="0"/>
                    </a:p>
                  </a:txBody>
                  <a:tcPr/>
                </a:tc>
              </a:tr>
            </a:tbl>
          </a:graphicData>
        </a:graphic>
      </p:graphicFrame>
    </p:spTree>
    <p:extLst>
      <p:ext uri="{BB962C8B-B14F-4D97-AF65-F5344CB8AC3E}">
        <p14:creationId xmlns:p14="http://schemas.microsoft.com/office/powerpoint/2010/main" val="21281476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Design</a:t>
            </a:r>
            <a:endParaRPr lang="en-US" dirty="0"/>
          </a:p>
        </p:txBody>
      </p:sp>
    </p:spTree>
    <p:extLst>
      <p:ext uri="{BB962C8B-B14F-4D97-AF65-F5344CB8AC3E}">
        <p14:creationId xmlns:p14="http://schemas.microsoft.com/office/powerpoint/2010/main" val="23341384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Grabbing the cargo</a:t>
            </a:r>
            <a:endParaRPr lang="en-US" dirty="0"/>
          </a:p>
        </p:txBody>
      </p:sp>
      <p:pic>
        <p:nvPicPr>
          <p:cNvPr id="4" name="Content Placeholder 3" descr="https://7gprlg.sn2.livefilestore.com/y1myDbZDnmoTiEfox5NcDWVejqOM2SInqq1I4rzjrAjfVhW4d8FPPnwAmsq5dJOG3Sg7ZoFrfZa_HeVN2lVOFxjO2GDrxlqE-NZFm90sHjcYdT4fSjj4UJEZw/2012-09-29_10-37-11_980.jpg?psid=1"/>
          <p:cNvPicPr>
            <a:picLocks noGrp="1"/>
          </p:cNvPicPr>
          <p:nvPr>
            <p:ph idx="1"/>
          </p:nvPr>
        </p:nvPicPr>
        <p:blipFill>
          <a:blip r:embed="rId3" cstate="print"/>
          <a:srcRect/>
          <a:stretch>
            <a:fillRect/>
          </a:stretch>
        </p:blipFill>
        <p:spPr bwMode="auto">
          <a:xfrm>
            <a:off x="1219200" y="1633292"/>
            <a:ext cx="5943600" cy="4459778"/>
          </a:xfrm>
          <a:prstGeom prst="rect">
            <a:avLst/>
          </a:prstGeom>
          <a:noFill/>
          <a:ln w="9525">
            <a:noFill/>
            <a:miter lim="800000"/>
            <a:headEnd/>
            <a:tailEnd/>
          </a:ln>
        </p:spPr>
      </p:pic>
    </p:spTree>
    <p:extLst>
      <p:ext uri="{BB962C8B-B14F-4D97-AF65-F5344CB8AC3E}">
        <p14:creationId xmlns:p14="http://schemas.microsoft.com/office/powerpoint/2010/main" val="42001736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Claw Prototypes </a:t>
            </a:r>
            <a:endParaRPr lang="en-US" dirty="0"/>
          </a:p>
        </p:txBody>
      </p:sp>
      <p:pic>
        <p:nvPicPr>
          <p:cNvPr id="6148" name="Picture 4" descr="I:\DCIM\101_FUJI\DSCF1224.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491581"/>
            <a:ext cx="36576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I:\DCIM\101_FUJI\DSCF1216.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4267200" y="2491581"/>
            <a:ext cx="36576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3095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7467600" cy="5592763"/>
          </a:xfrm>
        </p:spPr>
        <p:txBody>
          <a:bodyPr/>
          <a:lstStyle/>
          <a:p>
            <a:r>
              <a:rPr lang="en-US" dirty="0"/>
              <a:t>Our innovative gripper allows us to transport a large amount of cargo ever trip into </a:t>
            </a:r>
            <a:r>
              <a:rPr lang="en-US" dirty="0" smtClean="0"/>
              <a:t>space, twice as much </a:t>
            </a:r>
            <a:r>
              <a:rPr lang="en-US" dirty="0"/>
              <a:t>as the </a:t>
            </a:r>
            <a:r>
              <a:rPr lang="en-US" dirty="0" smtClean="0"/>
              <a:t>competition. </a:t>
            </a:r>
          </a:p>
          <a:p>
            <a:r>
              <a:rPr lang="en-US" dirty="0"/>
              <a:t>This gripper was made using PVC and Plexiglas, making it sturdy and light. </a:t>
            </a:r>
            <a:endParaRPr lang="en-US" dirty="0" smtClean="0"/>
          </a:p>
          <a:p>
            <a:r>
              <a:rPr lang="en-US" dirty="0" smtClean="0"/>
              <a:t>By grabbing the cargo instead of scooping it, we reduce the risk of knocking it off and ruining the mission.</a:t>
            </a:r>
            <a:endParaRPr lang="en-US" dirty="0"/>
          </a:p>
          <a:p>
            <a:endParaRPr lang="en-US" dirty="0" smtClean="0"/>
          </a:p>
        </p:txBody>
      </p:sp>
    </p:spTree>
    <p:extLst>
      <p:ext uri="{BB962C8B-B14F-4D97-AF65-F5344CB8AC3E}">
        <p14:creationId xmlns:p14="http://schemas.microsoft.com/office/powerpoint/2010/main" val="23815651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Arm</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73691" y="1600200"/>
            <a:ext cx="6034617" cy="4525963"/>
          </a:xfrm>
        </p:spPr>
      </p:pic>
    </p:spTree>
    <p:extLst>
      <p:ext uri="{BB962C8B-B14F-4D97-AF65-F5344CB8AC3E}">
        <p14:creationId xmlns:p14="http://schemas.microsoft.com/office/powerpoint/2010/main" val="18994930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7467600" cy="5745163"/>
          </a:xfrm>
        </p:spPr>
        <p:txBody>
          <a:bodyPr/>
          <a:lstStyle/>
          <a:p>
            <a:r>
              <a:rPr lang="en-US" dirty="0" smtClean="0"/>
              <a:t>Our state-of-the-art arm system allows for the gripper to be easily and accurately deployed into to secure the cargo.</a:t>
            </a:r>
          </a:p>
          <a:p>
            <a:r>
              <a:rPr lang="en-US" dirty="0" smtClean="0"/>
              <a:t>The arm is designed to reach above and behind the robot in order to deliver the cargo properly. </a:t>
            </a:r>
          </a:p>
          <a:p>
            <a:r>
              <a:rPr lang="en-US" dirty="0" smtClean="0"/>
              <a:t>This arm is designed to do carry one type of cargo well, rather than a many types of cargo poorly like the competition does. </a:t>
            </a:r>
          </a:p>
          <a:p>
            <a:endParaRPr lang="en-US" dirty="0"/>
          </a:p>
        </p:txBody>
      </p:sp>
    </p:spTree>
    <p:extLst>
      <p:ext uri="{BB962C8B-B14F-4D97-AF65-F5344CB8AC3E}">
        <p14:creationId xmlns:p14="http://schemas.microsoft.com/office/powerpoint/2010/main" val="35042320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Body</a:t>
            </a:r>
            <a:endParaRPr lang="en-US" dirty="0"/>
          </a:p>
        </p:txBody>
      </p:sp>
      <p:pic>
        <p:nvPicPr>
          <p:cNvPr id="7" name="Picture 4"/>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173691" y="1600200"/>
            <a:ext cx="6034617"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69609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3"/>
          <p:cNvSpPr>
            <a:spLocks noGrp="1"/>
          </p:cNvSpPr>
          <p:nvPr>
            <p:ph sz="half" idx="2"/>
          </p:nvPr>
        </p:nvSpPr>
        <p:spPr/>
        <p:txBody>
          <a:bodyPr/>
          <a:lstStyle/>
          <a:p>
            <a:r>
              <a:rPr lang="en-US" dirty="0" smtClean="0"/>
              <a:t>Our ground-breaking light-weight body system allows for easy attachment and removal from the pole. </a:t>
            </a:r>
          </a:p>
          <a:p>
            <a:r>
              <a:rPr lang="en-US" dirty="0" smtClean="0"/>
              <a:t>This system also allows for easy access to the electronic systems.</a:t>
            </a:r>
            <a:endParaRPr lang="en-US" dirty="0"/>
          </a:p>
        </p:txBody>
      </p:sp>
      <p:pic>
        <p:nvPicPr>
          <p:cNvPr id="6"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57200" y="2491581"/>
            <a:ext cx="3657600" cy="2743200"/>
          </a:xfrm>
          <a:prstGeom prst="rect">
            <a:avLst/>
          </a:prstGeom>
        </p:spPr>
      </p:pic>
    </p:spTree>
    <p:extLst>
      <p:ext uri="{BB962C8B-B14F-4D97-AF65-F5344CB8AC3E}">
        <p14:creationId xmlns:p14="http://schemas.microsoft.com/office/powerpoint/2010/main" val="19331737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Climbing</a:t>
            </a:r>
            <a:endParaRPr lang="en-US" dirty="0"/>
          </a:p>
        </p:txBody>
      </p:sp>
      <p:pic>
        <p:nvPicPr>
          <p:cNvPr id="4" name="Content Placeholder 3" descr="C:\Users\Public\Documents\BEST\Pictures\2012-09-29_10-51-37_616.jpg"/>
          <p:cNvPicPr>
            <a:picLocks noGrp="1"/>
          </p:cNvPicPr>
          <p:nvPr>
            <p:ph idx="1"/>
          </p:nvPr>
        </p:nvPicPr>
        <p:blipFill>
          <a:blip r:embed="rId3" cstate="print"/>
          <a:srcRect/>
          <a:stretch>
            <a:fillRect/>
          </a:stretch>
        </p:blipFill>
        <p:spPr bwMode="auto">
          <a:xfrm>
            <a:off x="1219200" y="1633292"/>
            <a:ext cx="5943600" cy="4459778"/>
          </a:xfrm>
          <a:prstGeom prst="rect">
            <a:avLst/>
          </a:prstGeom>
          <a:noFill/>
          <a:ln w="9525">
            <a:noFill/>
            <a:miter lim="800000"/>
            <a:headEnd/>
            <a:tailEnd/>
          </a:ln>
        </p:spPr>
      </p:pic>
    </p:spTree>
    <p:extLst>
      <p:ext uri="{BB962C8B-B14F-4D97-AF65-F5344CB8AC3E}">
        <p14:creationId xmlns:p14="http://schemas.microsoft.com/office/powerpoint/2010/main" val="7404432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Our Team</a:t>
            </a:r>
            <a:endParaRPr lang="en-US" sz="4800" dirty="0"/>
          </a:p>
        </p:txBody>
      </p:sp>
      <p:sp>
        <p:nvSpPr>
          <p:cNvPr id="3" name="Picture Placeholder 2"/>
          <p:cNvSpPr>
            <a:spLocks noGrp="1"/>
          </p:cNvSpPr>
          <p:nvPr>
            <p:ph type="pic" idx="1"/>
          </p:nvPr>
        </p:nvSpPr>
        <p:spPr/>
      </p:sp>
    </p:spTree>
    <p:extLst>
      <p:ext uri="{BB962C8B-B14F-4D97-AF65-F5344CB8AC3E}">
        <p14:creationId xmlns:p14="http://schemas.microsoft.com/office/powerpoint/2010/main" val="25924711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7467600" cy="5287963"/>
          </a:xfrm>
        </p:spPr>
        <p:txBody>
          <a:bodyPr/>
          <a:lstStyle/>
          <a:p>
            <a:r>
              <a:rPr lang="en-US" dirty="0"/>
              <a:t>In order to climb, we developed a powerful gear system using dual motor technology. This allows us to move up and down quickly and smoothly. </a:t>
            </a:r>
            <a:endParaRPr lang="en-US" dirty="0" smtClean="0"/>
          </a:p>
          <a:p>
            <a:r>
              <a:rPr lang="en-US" dirty="0"/>
              <a:t>This gear system was carefully manufactured in order to provide the stability </a:t>
            </a:r>
            <a:r>
              <a:rPr lang="en-US" dirty="0" smtClean="0"/>
              <a:t>needed</a:t>
            </a:r>
          </a:p>
          <a:p>
            <a:endParaRPr lang="en-US" dirty="0" smtClean="0"/>
          </a:p>
          <a:p>
            <a:endParaRPr lang="en-US" dirty="0"/>
          </a:p>
          <a:p>
            <a:endParaRPr lang="en-US" dirty="0"/>
          </a:p>
        </p:txBody>
      </p:sp>
    </p:spTree>
    <p:extLst>
      <p:ext uri="{BB962C8B-B14F-4D97-AF65-F5344CB8AC3E}">
        <p14:creationId xmlns:p14="http://schemas.microsoft.com/office/powerpoint/2010/main" val="42363339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Climb Assist Mechanism </a:t>
            </a:r>
            <a:endParaRPr lang="en-US" dirty="0"/>
          </a:p>
        </p:txBody>
      </p:sp>
      <p:pic>
        <p:nvPicPr>
          <p:cNvPr id="7" name="Content Placeholder 6"/>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57200" y="2491581"/>
            <a:ext cx="3657600" cy="2743200"/>
          </a:xfrm>
        </p:spPr>
      </p:pic>
      <p:sp>
        <p:nvSpPr>
          <p:cNvPr id="6" name="Content Placeholder 5"/>
          <p:cNvSpPr>
            <a:spLocks noGrp="1"/>
          </p:cNvSpPr>
          <p:nvPr>
            <p:ph sz="half" idx="2"/>
          </p:nvPr>
        </p:nvSpPr>
        <p:spPr/>
        <p:txBody>
          <a:bodyPr/>
          <a:lstStyle/>
          <a:p>
            <a:r>
              <a:rPr lang="en-US" dirty="0" smtClean="0"/>
              <a:t>This precision system allows us to keep the robot moving in the event of the main gear stalling.</a:t>
            </a:r>
            <a:endParaRPr lang="en-US" dirty="0"/>
          </a:p>
        </p:txBody>
      </p:sp>
    </p:spTree>
    <p:extLst>
      <p:ext uri="{BB962C8B-B14F-4D97-AF65-F5344CB8AC3E}">
        <p14:creationId xmlns:p14="http://schemas.microsoft.com/office/powerpoint/2010/main" val="17220021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Safety Features</a:t>
            </a:r>
            <a:endParaRPr lang="en-US" dirty="0"/>
          </a:p>
        </p:txBody>
      </p:sp>
      <p:sp>
        <p:nvSpPr>
          <p:cNvPr id="3" name="Content Placeholder 2"/>
          <p:cNvSpPr>
            <a:spLocks noGrp="1"/>
          </p:cNvSpPr>
          <p:nvPr>
            <p:ph idx="1"/>
          </p:nvPr>
        </p:nvSpPr>
        <p:spPr/>
        <p:txBody>
          <a:bodyPr/>
          <a:lstStyle/>
          <a:p>
            <a:r>
              <a:rPr lang="en-US" dirty="0" smtClean="0"/>
              <a:t>Our robot features advanced arm tracking to prevent cargo loss.</a:t>
            </a:r>
          </a:p>
          <a:p>
            <a:r>
              <a:rPr lang="en-US" dirty="0" smtClean="0"/>
              <a:t>The array of advanced sensors our robot features </a:t>
            </a:r>
            <a:r>
              <a:rPr lang="en-US" dirty="0" smtClean="0"/>
              <a:t>allows </a:t>
            </a:r>
            <a:r>
              <a:rPr lang="en-US" dirty="0" smtClean="0"/>
              <a:t>us to prevent crashing</a:t>
            </a:r>
            <a:r>
              <a:rPr lang="en-US" dirty="0" smtClean="0"/>
              <a:t>.</a:t>
            </a:r>
          </a:p>
          <a:p>
            <a:r>
              <a:rPr lang="en-US" dirty="0" smtClean="0"/>
              <a:t>Our Safety notification light system will let you know when the robot is active, so you can stay back</a:t>
            </a:r>
            <a:endParaRPr lang="en-US" dirty="0"/>
          </a:p>
        </p:txBody>
      </p:sp>
    </p:spTree>
    <p:extLst>
      <p:ext uri="{BB962C8B-B14F-4D97-AF65-F5344CB8AC3E}">
        <p14:creationId xmlns:p14="http://schemas.microsoft.com/office/powerpoint/2010/main" val="40924250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Of Available Technology </a:t>
            </a:r>
            <a:endParaRPr lang="en-US" dirty="0"/>
          </a:p>
        </p:txBody>
      </p:sp>
    </p:spTree>
    <p:extLst>
      <p:ext uri="{BB962C8B-B14F-4D97-AF65-F5344CB8AC3E}">
        <p14:creationId xmlns:p14="http://schemas.microsoft.com/office/powerpoint/2010/main" val="12194089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Aided Design</a:t>
            </a:r>
            <a:endParaRPr lang="en-US" dirty="0"/>
          </a:p>
        </p:txBody>
      </p:sp>
      <p:sp>
        <p:nvSpPr>
          <p:cNvPr id="4" name="Content Placeholder 3"/>
          <p:cNvSpPr>
            <a:spLocks noGrp="1"/>
          </p:cNvSpPr>
          <p:nvPr>
            <p:ph sz="half" idx="2"/>
          </p:nvPr>
        </p:nvSpPr>
        <p:spPr/>
        <p:txBody>
          <a:bodyPr>
            <a:normAutofit fontScale="92500" lnSpcReduction="20000"/>
          </a:bodyPr>
          <a:lstStyle/>
          <a:p>
            <a:r>
              <a:rPr lang="en-US" dirty="0"/>
              <a:t>This CAD design is an accurate computerized model of our </a:t>
            </a:r>
            <a:r>
              <a:rPr lang="en-US" dirty="0" smtClean="0"/>
              <a:t>robot.</a:t>
            </a:r>
            <a:endParaRPr lang="en-US" dirty="0"/>
          </a:p>
          <a:p>
            <a:r>
              <a:rPr lang="en-US" dirty="0" smtClean="0"/>
              <a:t>Used </a:t>
            </a:r>
            <a:r>
              <a:rPr lang="en-US" dirty="0"/>
              <a:t>for early testing and designing of parts, we were able to see what the components for the robot would look like before building them, and to give us an idea of the functionality of each component.</a:t>
            </a:r>
          </a:p>
          <a:p>
            <a:endParaRPr lang="en-US" dirty="0"/>
          </a:p>
        </p:txBody>
      </p:sp>
      <p:pic>
        <p:nvPicPr>
          <p:cNvPr id="819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7985" r="16776"/>
          <a:stretch/>
        </p:blipFill>
        <p:spPr bwMode="auto">
          <a:xfrm>
            <a:off x="228600" y="1447800"/>
            <a:ext cx="4103916" cy="461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72929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Website</a:t>
            </a:r>
            <a:endParaRPr lang="en-US" dirty="0"/>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00201"/>
            <a:ext cx="8241366" cy="4028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3687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7467600" cy="4906963"/>
          </a:xfrm>
        </p:spPr>
        <p:txBody>
          <a:bodyPr/>
          <a:lstStyle/>
          <a:p>
            <a:r>
              <a:rPr lang="en-US" dirty="0" smtClean="0"/>
              <a:t>We created a company website in order to provide the community with information about our company</a:t>
            </a:r>
            <a:r>
              <a:rPr lang="en-US" dirty="0" smtClean="0">
                <a:sym typeface="Wingdings" pitchFamily="2" charset="2"/>
              </a:rPr>
              <a:t>.</a:t>
            </a:r>
          </a:p>
          <a:p>
            <a:r>
              <a:rPr lang="en-US" dirty="0" smtClean="0">
                <a:sym typeface="Wingdings" pitchFamily="2" charset="2"/>
              </a:rPr>
              <a:t>This site also allows us to get news about our team out quickly and easily.</a:t>
            </a:r>
            <a:endParaRPr lang="en-US" dirty="0"/>
          </a:p>
        </p:txBody>
      </p:sp>
    </p:spTree>
    <p:extLst>
      <p:ext uri="{BB962C8B-B14F-4D97-AF65-F5344CB8AC3E}">
        <p14:creationId xmlns:p14="http://schemas.microsoft.com/office/powerpoint/2010/main" val="33675182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Features</a:t>
            </a:r>
            <a:endParaRPr lang="en-US" dirty="0"/>
          </a:p>
        </p:txBody>
      </p:sp>
      <p:pic>
        <p:nvPicPr>
          <p:cNvPr id="4" name="Content Placeholder 3" descr="ROBOTC"/>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1664" y="1295400"/>
            <a:ext cx="8082642" cy="4800599"/>
          </a:xfrm>
        </p:spPr>
      </p:pic>
    </p:spTree>
    <p:extLst>
      <p:ext uri="{BB962C8B-B14F-4D97-AF65-F5344CB8AC3E}">
        <p14:creationId xmlns:p14="http://schemas.microsoft.com/office/powerpoint/2010/main" val="26520791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Easy Joystick Layout</a:t>
            </a:r>
            <a:endParaRPr lang="en-US" dirty="0"/>
          </a:p>
        </p:txBody>
      </p:sp>
      <p:pic>
        <p:nvPicPr>
          <p:cNvPr id="1026" name="Picture 2" descr="C:\Users\Jack\Documents\GitHub\FINS-BEST-Robotics-Code\2012_FINS control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6800" y="1600200"/>
            <a:ext cx="6172200" cy="4114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7761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457200" y="381000"/>
            <a:ext cx="3657600" cy="5745163"/>
          </a:xfrm>
        </p:spPr>
        <p:txBody>
          <a:bodyPr/>
          <a:lstStyle/>
          <a:p>
            <a:pPr marL="36576" indent="0">
              <a:buNone/>
            </a:pPr>
            <a:r>
              <a:rPr lang="en-US" dirty="0"/>
              <a:t>Simple and easy to use gripper servo </a:t>
            </a:r>
            <a:r>
              <a:rPr lang="en-US" dirty="0" smtClean="0"/>
              <a:t>control</a:t>
            </a:r>
          </a:p>
          <a:p>
            <a:pPr marL="36576" indent="0">
              <a:buNone/>
            </a:pPr>
            <a:endParaRPr lang="en-US" dirty="0"/>
          </a:p>
        </p:txBody>
      </p:sp>
      <p:sp>
        <p:nvSpPr>
          <p:cNvPr id="3" name="Content Placeholder 2"/>
          <p:cNvSpPr>
            <a:spLocks noGrp="1"/>
          </p:cNvSpPr>
          <p:nvPr>
            <p:ph sz="half" idx="2"/>
          </p:nvPr>
        </p:nvSpPr>
        <p:spPr>
          <a:xfrm>
            <a:off x="4267200" y="304800"/>
            <a:ext cx="3657600" cy="5821363"/>
          </a:xfrm>
        </p:spPr>
        <p:txBody>
          <a:bodyPr/>
          <a:lstStyle/>
          <a:p>
            <a:pPr marL="36576" indent="0">
              <a:buNone/>
            </a:pPr>
            <a:endParaRPr lang="en-US" dirty="0" smtClean="0"/>
          </a:p>
          <a:p>
            <a:pPr marL="36576" indent="0">
              <a:buNone/>
            </a:pPr>
            <a:r>
              <a:rPr lang="en-US" dirty="0" smtClean="0"/>
              <a:t>Toggle-able </a:t>
            </a:r>
            <a:r>
              <a:rPr lang="en-US" dirty="0"/>
              <a:t>climbing motor brake, prevents </a:t>
            </a:r>
            <a:r>
              <a:rPr lang="en-US" dirty="0" smtClean="0"/>
              <a:t>drifting</a:t>
            </a:r>
          </a:p>
          <a:p>
            <a:pPr marL="36576" indent="0">
              <a:buNone/>
            </a:pPr>
            <a:endParaRPr lang="en-US" dirty="0"/>
          </a:p>
          <a:p>
            <a:pPr marL="36576" indent="0">
              <a:buNone/>
            </a:pPr>
            <a:endParaRPr lang="en-US" dirty="0"/>
          </a:p>
          <a:p>
            <a:pPr marL="36576" indent="0">
              <a:buNone/>
            </a:pPr>
            <a:endParaRPr lang="en-US" dirty="0" smtClean="0"/>
          </a:p>
          <a:p>
            <a:pPr marL="36576" indent="0">
              <a:buNone/>
            </a:pPr>
            <a:r>
              <a:rPr lang="en-US" dirty="0" smtClean="0"/>
              <a:t>Exponential </a:t>
            </a:r>
            <a:r>
              <a:rPr lang="en-US" dirty="0"/>
              <a:t>averaging, no jerky movements</a:t>
            </a:r>
            <a:endParaRPr lang="en-US" dirty="0"/>
          </a:p>
        </p:txBody>
      </p:sp>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60426"/>
          <a:stretch/>
        </p:blipFill>
        <p:spPr bwMode="auto">
          <a:xfrm>
            <a:off x="533400" y="1752600"/>
            <a:ext cx="3174225"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4439" y="2136535"/>
            <a:ext cx="4660583" cy="595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5385" y="4419600"/>
            <a:ext cx="4998104" cy="54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16380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James Lutz</a:t>
            </a:r>
            <a:endParaRPr lang="en-US" dirty="0"/>
          </a:p>
        </p:txBody>
      </p:sp>
      <p:pic>
        <p:nvPicPr>
          <p:cNvPr id="1026" name="Picture 2" descr="C:\Users\Jack\Downloads\Photos_downloaded_by_AirDroid\2012-10-17_19-49-02_298.jpg"/>
          <p:cNvPicPr>
            <a:picLocks noGrp="1" noChangeAspect="1" noChangeArrowheads="1"/>
          </p:cNvPicPr>
          <p:nvPr>
            <p:ph type="pic" idx="1"/>
          </p:nvPr>
        </p:nvPicPr>
        <p:blipFill>
          <a:blip r:embed="rId2" cstate="print">
            <a:extLst>
              <a:ext uri="{28A0092B-C50C-407E-A947-70E740481C1C}">
                <a14:useLocalDpi xmlns:a14="http://schemas.microsoft.com/office/drawing/2010/main" val="0"/>
              </a:ext>
            </a:extLst>
          </a:blip>
          <a:srcRect l="12500" r="1250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half" idx="2"/>
          </p:nvPr>
        </p:nvSpPr>
        <p:spPr/>
        <p:txBody>
          <a:bodyPr/>
          <a:lstStyle/>
          <a:p>
            <a:r>
              <a:rPr lang="en-US" dirty="0"/>
              <a:t>Lead Technical Engineer </a:t>
            </a:r>
          </a:p>
        </p:txBody>
      </p:sp>
      <p:pic>
        <p:nvPicPr>
          <p:cNvPr id="3074" name="Picture 2" descr="http://botbench.com/driversuite/image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4114800"/>
            <a:ext cx="2628900" cy="2628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1194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533400"/>
            <a:ext cx="3657600" cy="5592763"/>
          </a:xfrm>
        </p:spPr>
        <p:txBody>
          <a:bodyPr/>
          <a:lstStyle/>
          <a:p>
            <a:pPr marL="36576" indent="0">
              <a:buNone/>
            </a:pPr>
            <a:r>
              <a:rPr lang="en-US" dirty="0"/>
              <a:t>Use of potentiometer and proportional loop to keep the arm where we want it</a:t>
            </a:r>
            <a:endParaRPr lang="en-US" dirty="0"/>
          </a:p>
        </p:txBody>
      </p:sp>
      <p:sp>
        <p:nvSpPr>
          <p:cNvPr id="4" name="Content Placeholder 3"/>
          <p:cNvSpPr>
            <a:spLocks noGrp="1"/>
          </p:cNvSpPr>
          <p:nvPr>
            <p:ph sz="half" idx="2"/>
          </p:nvPr>
        </p:nvSpPr>
        <p:spPr>
          <a:xfrm>
            <a:off x="4267200" y="533400"/>
            <a:ext cx="3657600" cy="5592763"/>
          </a:xfrm>
        </p:spPr>
        <p:txBody>
          <a:bodyPr/>
          <a:lstStyle/>
          <a:p>
            <a:pPr marL="36576" indent="0">
              <a:buNone/>
            </a:pPr>
            <a:r>
              <a:rPr lang="en-US" dirty="0"/>
              <a:t>Joystick input cutting, so an un-calibrated joystick won't strain the motors</a:t>
            </a:r>
          </a:p>
          <a:p>
            <a:pPr marL="36576" indent="0">
              <a:buNone/>
            </a:pPr>
            <a:r>
              <a:rPr lang="en-US" dirty="0"/>
              <a:t/>
            </a:r>
            <a:br>
              <a:rPr lang="en-US" dirty="0"/>
            </a:b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362201"/>
            <a:ext cx="4233333"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362201"/>
            <a:ext cx="3048000" cy="3866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73757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Jack </a:t>
            </a:r>
            <a:r>
              <a:rPr lang="en-US" dirty="0" err="1" smtClean="0"/>
              <a:t>Giebel</a:t>
            </a:r>
            <a:endParaRPr lang="en-US" dirty="0"/>
          </a:p>
        </p:txBody>
      </p:sp>
      <p:sp>
        <p:nvSpPr>
          <p:cNvPr id="4" name="Text Placeholder 3"/>
          <p:cNvSpPr>
            <a:spLocks noGrp="1"/>
          </p:cNvSpPr>
          <p:nvPr>
            <p:ph type="body" sz="half" idx="2"/>
          </p:nvPr>
        </p:nvSpPr>
        <p:spPr/>
        <p:txBody>
          <a:bodyPr/>
          <a:lstStyle/>
          <a:p>
            <a:pPr marL="171450" indent="-171450">
              <a:buFontTx/>
              <a:buChar char="-"/>
            </a:pPr>
            <a:r>
              <a:rPr lang="en-US" dirty="0" smtClean="0"/>
              <a:t>Assistant </a:t>
            </a:r>
            <a:r>
              <a:rPr lang="en-US" dirty="0"/>
              <a:t>Technical Engineer and Android </a:t>
            </a:r>
            <a:r>
              <a:rPr lang="en-US" dirty="0" smtClean="0"/>
              <a:t>Advocate</a:t>
            </a:r>
          </a:p>
          <a:p>
            <a:pPr marL="171450" indent="-171450">
              <a:buFontTx/>
              <a:buChar char="-"/>
            </a:pPr>
            <a:endParaRPr lang="en-US" dirty="0"/>
          </a:p>
          <a:p>
            <a:pPr marL="171450" indent="-171450">
              <a:buFontTx/>
              <a:buChar char="-"/>
            </a:pPr>
            <a:endParaRPr lang="en-US" dirty="0"/>
          </a:p>
        </p:txBody>
      </p:sp>
      <p:pic>
        <p:nvPicPr>
          <p:cNvPr id="2051" name="Picture 3" descr="C:\Users\Jack\Downloads\Photos_downloaded_by_AirDroid\2012-10-17_19-50-19_389.jpg"/>
          <p:cNvPicPr>
            <a:picLocks noGrp="1" noChangeAspect="1" noChangeArrowheads="1"/>
          </p:cNvPicPr>
          <p:nvPr>
            <p:ph type="pic" idx="1"/>
          </p:nvPr>
        </p:nvPicPr>
        <p:blipFill>
          <a:blip r:embed="rId2" cstate="print">
            <a:extLst>
              <a:ext uri="{28A0092B-C50C-407E-A947-70E740481C1C}">
                <a14:useLocalDpi xmlns:a14="http://schemas.microsoft.com/office/drawing/2010/main" val="0"/>
              </a:ext>
            </a:extLst>
          </a:blip>
          <a:srcRect l="12500" r="1250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technologiallc.com/wp-content/uploads/2012/04/greentranparentwm1.png"/>
          <p:cNvPicPr>
            <a:picLocks noChangeAspect="1" noChangeArrowheads="1"/>
          </p:cNvPicPr>
          <p:nvPr/>
        </p:nvPicPr>
        <p:blipFill rotWithShape="1">
          <a:blip r:embed="rId3">
            <a:extLst>
              <a:ext uri="{28A0092B-C50C-407E-A947-70E740481C1C}">
                <a14:useLocalDpi xmlns:a14="http://schemas.microsoft.com/office/drawing/2010/main" val="0"/>
              </a:ext>
            </a:extLst>
          </a:blip>
          <a:srcRect b="53425"/>
          <a:stretch/>
        </p:blipFill>
        <p:spPr bwMode="auto">
          <a:xfrm>
            <a:off x="5410200" y="4914900"/>
            <a:ext cx="3457575" cy="194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8691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Drew Beck</a:t>
            </a:r>
            <a:endParaRPr lang="en-US" dirty="0"/>
          </a:p>
        </p:txBody>
      </p:sp>
      <p:pic>
        <p:nvPicPr>
          <p:cNvPr id="6" name="Picture Placeholder 5"/>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12500" r="12500"/>
          <a:stretch>
            <a:fillRect/>
          </a:stretch>
        </p:blipFill>
        <p:spPr/>
      </p:pic>
      <p:sp>
        <p:nvSpPr>
          <p:cNvPr id="4" name="Text Placeholder 3"/>
          <p:cNvSpPr>
            <a:spLocks noGrp="1"/>
          </p:cNvSpPr>
          <p:nvPr>
            <p:ph type="body" sz="half" idx="2"/>
          </p:nvPr>
        </p:nvSpPr>
        <p:spPr/>
        <p:txBody>
          <a:bodyPr/>
          <a:lstStyle/>
          <a:p>
            <a:r>
              <a:rPr lang="en-US" dirty="0"/>
              <a:t>Computer Aided Design Engineer</a:t>
            </a:r>
          </a:p>
        </p:txBody>
      </p:sp>
      <p:pic>
        <p:nvPicPr>
          <p:cNvPr id="5122" name="Picture 2" descr="https://lh3.googleusercontent.com/-Idj70qB1FGo/UD0EjuazUYI/AAAAAAAAaF4/lDoT9jS0kzc/Color-Alone_525px.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54102" y1="25079" x2="54102" y2="25079"/>
                        <a14:foregroundMark x1="49414" y1="23175" x2="40820" y2="23810"/>
                        <a14:foregroundMark x1="34961" y1="28571" x2="49023" y2="28254"/>
                        <a14:foregroundMark x1="55078" y1="22857" x2="62695" y2="35238"/>
                        <a14:foregroundMark x1="36914" y1="44762" x2="49609" y2="40000"/>
                        <a14:foregroundMark x1="49023" y1="40000" x2="50586" y2="48571"/>
                        <a14:foregroundMark x1="45508" y1="60317" x2="38867" y2="65079"/>
                      </a14:backgroundRemoval>
                    </a14:imgEffect>
                  </a14:imgLayer>
                </a14:imgProps>
              </a:ext>
              <a:ext uri="{28A0092B-C50C-407E-A947-70E740481C1C}">
                <a14:useLocalDpi xmlns:a14="http://schemas.microsoft.com/office/drawing/2010/main" val="0"/>
              </a:ext>
            </a:extLst>
          </a:blip>
          <a:srcRect/>
          <a:stretch>
            <a:fillRect/>
          </a:stretch>
        </p:blipFill>
        <p:spPr bwMode="auto">
          <a:xfrm>
            <a:off x="4267200" y="3890281"/>
            <a:ext cx="4876800" cy="3000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577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5334000"/>
            <a:ext cx="4040188" cy="990600"/>
          </a:xfrm>
        </p:spPr>
        <p:txBody>
          <a:bodyPr>
            <a:normAutofit fontScale="92500" lnSpcReduction="10000"/>
          </a:bodyPr>
          <a:lstStyle/>
          <a:p>
            <a:r>
              <a:rPr lang="en-US" dirty="0" err="1" smtClean="0"/>
              <a:t>Zeff</a:t>
            </a:r>
            <a:r>
              <a:rPr lang="en-US" dirty="0" smtClean="0"/>
              <a:t> Pagano</a:t>
            </a:r>
          </a:p>
          <a:p>
            <a:r>
              <a:rPr lang="en-US" sz="1900" b="0" dirty="0" smtClean="0">
                <a:solidFill>
                  <a:schemeClr val="tx1"/>
                </a:solidFill>
              </a:rPr>
              <a:t>Assistant Programmer                      and </a:t>
            </a:r>
            <a:r>
              <a:rPr lang="en-US" sz="1900" b="0" dirty="0">
                <a:solidFill>
                  <a:schemeClr val="tx1"/>
                </a:solidFill>
              </a:rPr>
              <a:t>Apple Advocate</a:t>
            </a:r>
            <a:r>
              <a:rPr lang="en-US" sz="1900" b="0" dirty="0" smtClean="0">
                <a:solidFill>
                  <a:schemeClr val="tx1"/>
                </a:solidFill>
              </a:rPr>
              <a:t> </a:t>
            </a:r>
          </a:p>
          <a:p>
            <a:endParaRPr lang="en-US" dirty="0"/>
          </a:p>
        </p:txBody>
      </p:sp>
      <p:sp>
        <p:nvSpPr>
          <p:cNvPr id="4" name="Text Placeholder 3"/>
          <p:cNvSpPr>
            <a:spLocks noGrp="1"/>
          </p:cNvSpPr>
          <p:nvPr>
            <p:ph type="body" sz="half" idx="3"/>
          </p:nvPr>
        </p:nvSpPr>
        <p:spPr>
          <a:xfrm>
            <a:off x="4645025" y="5257800"/>
            <a:ext cx="4041775" cy="1066800"/>
          </a:xfrm>
        </p:spPr>
        <p:txBody>
          <a:bodyPr>
            <a:normAutofit/>
          </a:bodyPr>
          <a:lstStyle/>
          <a:p>
            <a:r>
              <a:rPr lang="en-US" sz="2200" dirty="0" smtClean="0"/>
              <a:t>Micah </a:t>
            </a:r>
            <a:r>
              <a:rPr lang="en-US" sz="2200" dirty="0" err="1" smtClean="0"/>
              <a:t>Beideman</a:t>
            </a:r>
            <a:r>
              <a:rPr lang="en-US" sz="2200" dirty="0" smtClean="0"/>
              <a:t> </a:t>
            </a:r>
          </a:p>
          <a:p>
            <a:r>
              <a:rPr lang="en-US" sz="1800" b="0" dirty="0">
                <a:solidFill>
                  <a:schemeClr val="tx1"/>
                </a:solidFill>
              </a:rPr>
              <a:t>Robot Designer</a:t>
            </a:r>
          </a:p>
        </p:txBody>
      </p:sp>
      <p:pic>
        <p:nvPicPr>
          <p:cNvPr id="3075" name="Picture 3" descr="C:\Users\Jack\Downloads\Photos_downloaded_by_AirDroid\2012-10-17_19-46-09_372.jpg"/>
          <p:cNvPicPr>
            <a:picLocks noGrp="1" noChangeAspect="1" noChangeArrowheads="1"/>
          </p:cNvPicPr>
          <p:nvPr>
            <p:ph sz="quarter" idx="2"/>
          </p:nvPr>
        </p:nvPicPr>
        <p:blipFill rotWithShape="1">
          <a:blip r:embed="rId2" cstate="print">
            <a:extLst>
              <a:ext uri="{28A0092B-C50C-407E-A947-70E740481C1C}">
                <a14:useLocalDpi xmlns:a14="http://schemas.microsoft.com/office/drawing/2010/main" val="0"/>
              </a:ext>
            </a:extLst>
          </a:blip>
          <a:srcRect l="20747" r="24558"/>
          <a:stretch/>
        </p:blipFill>
        <p:spPr bwMode="auto">
          <a:xfrm>
            <a:off x="685800" y="457200"/>
            <a:ext cx="3352800" cy="4597456"/>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Jack\Downloads\Photos_downloaded_by_AirDroid\2012-10-17_19-47-07_681.jpg"/>
          <p:cNvPicPr>
            <a:picLocks noGrp="1" noChangeAspect="1" noChangeArrowheads="1"/>
          </p:cNvPicPr>
          <p:nvPr>
            <p:ph sz="quarter" idx="4"/>
          </p:nvPr>
        </p:nvPicPr>
        <p:blipFill rotWithShape="1">
          <a:blip r:embed="rId3" cstate="print">
            <a:extLst>
              <a:ext uri="{28A0092B-C50C-407E-A947-70E740481C1C}">
                <a14:useLocalDpi xmlns:a14="http://schemas.microsoft.com/office/drawing/2010/main" val="0"/>
              </a:ext>
            </a:extLst>
          </a:blip>
          <a:srcRect l="26002" t="12111" r="19325"/>
          <a:stretch/>
        </p:blipFill>
        <p:spPr bwMode="auto">
          <a:xfrm>
            <a:off x="4648200" y="432241"/>
            <a:ext cx="3812880" cy="459695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a2mac.org/wp-content/uploads/images/128px-apple-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3571" y="4876800"/>
            <a:ext cx="1219200" cy="149542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shoppingblog.com/pics/lego_brick_red.jp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8261" l="4527" r="97942"/>
                    </a14:imgEffect>
                  </a14:imgLayer>
                </a14:imgProps>
              </a:ext>
              <a:ext uri="{28A0092B-C50C-407E-A947-70E740481C1C}">
                <a14:useLocalDpi xmlns:a14="http://schemas.microsoft.com/office/drawing/2010/main" val="0"/>
              </a:ext>
            </a:extLst>
          </a:blip>
          <a:srcRect/>
          <a:stretch>
            <a:fillRect/>
          </a:stretch>
        </p:blipFill>
        <p:spPr bwMode="auto">
          <a:xfrm>
            <a:off x="6934200" y="4410076"/>
            <a:ext cx="2314575"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0176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5257800"/>
            <a:ext cx="4040188" cy="1066800"/>
          </a:xfrm>
        </p:spPr>
        <p:txBody>
          <a:bodyPr>
            <a:normAutofit/>
          </a:bodyPr>
          <a:lstStyle/>
          <a:p>
            <a:r>
              <a:rPr lang="en-US" sz="2200" dirty="0" smtClean="0"/>
              <a:t>Jacob Lutz</a:t>
            </a:r>
          </a:p>
          <a:p>
            <a:r>
              <a:rPr lang="en-US" sz="1800" b="0" dirty="0" smtClean="0">
                <a:solidFill>
                  <a:schemeClr val="tx1"/>
                </a:solidFill>
              </a:rPr>
              <a:t>Odds and Ends Guy</a:t>
            </a:r>
          </a:p>
          <a:p>
            <a:endParaRPr lang="en-US" dirty="0"/>
          </a:p>
        </p:txBody>
      </p:sp>
      <p:sp>
        <p:nvSpPr>
          <p:cNvPr id="4" name="Text Placeholder 3"/>
          <p:cNvSpPr>
            <a:spLocks noGrp="1"/>
          </p:cNvSpPr>
          <p:nvPr>
            <p:ph type="body" sz="half" idx="3"/>
          </p:nvPr>
        </p:nvSpPr>
        <p:spPr>
          <a:xfrm>
            <a:off x="4645025" y="5257800"/>
            <a:ext cx="4041775" cy="1066800"/>
          </a:xfrm>
        </p:spPr>
        <p:txBody>
          <a:bodyPr>
            <a:normAutofit/>
          </a:bodyPr>
          <a:lstStyle/>
          <a:p>
            <a:r>
              <a:rPr lang="en-US" sz="2200" dirty="0" smtClean="0"/>
              <a:t>Scott </a:t>
            </a:r>
            <a:r>
              <a:rPr lang="en-US" sz="2200" dirty="0" err="1" smtClean="0"/>
              <a:t>Giebel</a:t>
            </a:r>
          </a:p>
          <a:p>
            <a:r>
              <a:rPr lang="en-US" sz="1800" b="0" dirty="0" smtClean="0">
                <a:solidFill>
                  <a:schemeClr val="tx1"/>
                </a:solidFill>
              </a:rPr>
              <a:t>Assistant </a:t>
            </a:r>
            <a:r>
              <a:rPr lang="en-US" sz="1800" b="0" dirty="0">
                <a:solidFill>
                  <a:schemeClr val="tx1"/>
                </a:solidFill>
              </a:rPr>
              <a:t>Odds and </a:t>
            </a:r>
            <a:r>
              <a:rPr lang="en-US" sz="1800" b="0" dirty="0" smtClean="0">
                <a:solidFill>
                  <a:schemeClr val="tx1"/>
                </a:solidFill>
              </a:rPr>
              <a:t>                      Ends </a:t>
            </a:r>
            <a:r>
              <a:rPr lang="en-US" sz="1800" b="0" dirty="0">
                <a:solidFill>
                  <a:schemeClr val="tx1"/>
                </a:solidFill>
              </a:rPr>
              <a:t>Guy</a:t>
            </a:r>
          </a:p>
        </p:txBody>
      </p:sp>
      <p:pic>
        <p:nvPicPr>
          <p:cNvPr id="4099" name="Picture 3" descr="C:\Users\Jack\Downloads\Photos_downloaded_by_AirDroid\2012-10-17_19-46-27_743.jpg"/>
          <p:cNvPicPr>
            <a:picLocks noGrp="1" noChangeAspect="1" noChangeArrowheads="1"/>
          </p:cNvPicPr>
          <p:nvPr>
            <p:ph sz="quarter" idx="2"/>
          </p:nvPr>
        </p:nvPicPr>
        <p:blipFill rotWithShape="1">
          <a:blip r:embed="rId2" cstate="print">
            <a:extLst>
              <a:ext uri="{28A0092B-C50C-407E-A947-70E740481C1C}">
                <a14:useLocalDpi xmlns:a14="http://schemas.microsoft.com/office/drawing/2010/main" val="0"/>
              </a:ext>
            </a:extLst>
          </a:blip>
          <a:srcRect l="12259" t="6123" r="19528"/>
          <a:stretch/>
        </p:blipFill>
        <p:spPr bwMode="auto">
          <a:xfrm>
            <a:off x="381000" y="1066800"/>
            <a:ext cx="3887867" cy="401300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Jack\Downloads\Photos_downloaded_by_AirDroid\2012-10-17_19-47-59_832.jpg"/>
          <p:cNvPicPr>
            <a:picLocks noGrp="1" noChangeAspect="1" noChangeArrowheads="1"/>
          </p:cNvPicPr>
          <p:nvPr>
            <p:ph sz="quarter" idx="4"/>
          </p:nvPr>
        </p:nvPicPr>
        <p:blipFill rotWithShape="1">
          <a:blip r:embed="rId3" cstate="print">
            <a:extLst>
              <a:ext uri="{28A0092B-C50C-407E-A947-70E740481C1C}">
                <a14:useLocalDpi xmlns:a14="http://schemas.microsoft.com/office/drawing/2010/main" val="0"/>
              </a:ext>
            </a:extLst>
          </a:blip>
          <a:srcRect l="14847" r="19166"/>
          <a:stretch/>
        </p:blipFill>
        <p:spPr bwMode="auto">
          <a:xfrm>
            <a:off x="4724400" y="1143000"/>
            <a:ext cx="3505200" cy="398403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piq.codeus.net/static/media/userpics/piq_1350_400x400.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248400" y="4038600"/>
            <a:ext cx="3505200" cy="35052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www.ttgames.com/files/splash_starwars2new.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4052066"/>
            <a:ext cx="1752600" cy="208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4061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5257800"/>
            <a:ext cx="4040188" cy="1066800"/>
          </a:xfrm>
        </p:spPr>
        <p:txBody>
          <a:bodyPr>
            <a:normAutofit/>
          </a:bodyPr>
          <a:lstStyle/>
          <a:p>
            <a:r>
              <a:rPr lang="en-US" sz="2200" dirty="0" smtClean="0"/>
              <a:t>Jacob Evans</a:t>
            </a:r>
          </a:p>
          <a:p>
            <a:r>
              <a:rPr lang="en-US" sz="2000" b="0" dirty="0" smtClean="0">
                <a:solidFill>
                  <a:schemeClr val="tx1"/>
                </a:solidFill>
              </a:rPr>
              <a:t>Builder</a:t>
            </a:r>
            <a:endParaRPr lang="en-US" sz="2200" dirty="0" smtClean="0"/>
          </a:p>
          <a:p>
            <a:endParaRPr lang="en-US" dirty="0"/>
          </a:p>
        </p:txBody>
      </p:sp>
      <p:sp>
        <p:nvSpPr>
          <p:cNvPr id="4" name="Text Placeholder 3"/>
          <p:cNvSpPr>
            <a:spLocks noGrp="1"/>
          </p:cNvSpPr>
          <p:nvPr>
            <p:ph type="body" sz="half" idx="3"/>
          </p:nvPr>
        </p:nvSpPr>
        <p:spPr>
          <a:xfrm>
            <a:off x="4645025" y="5257800"/>
            <a:ext cx="4041775" cy="1066800"/>
          </a:xfrm>
        </p:spPr>
        <p:txBody>
          <a:bodyPr>
            <a:normAutofit/>
          </a:bodyPr>
          <a:lstStyle/>
          <a:p>
            <a:r>
              <a:rPr lang="en-US" sz="2200" dirty="0" smtClean="0"/>
              <a:t>Daniel Evans</a:t>
            </a:r>
          </a:p>
          <a:p>
            <a:r>
              <a:rPr lang="en-US" sz="2000" b="0" dirty="0">
                <a:solidFill>
                  <a:schemeClr val="tx1"/>
                </a:solidFill>
              </a:rPr>
              <a:t>Builder</a:t>
            </a:r>
            <a:endParaRPr lang="en-US" sz="2800" dirty="0"/>
          </a:p>
          <a:p>
            <a:endParaRPr lang="en-US" sz="2200" dirty="0" smtClean="0"/>
          </a:p>
        </p:txBody>
      </p:sp>
      <p:pic>
        <p:nvPicPr>
          <p:cNvPr id="7170" name="Picture 2"/>
          <p:cNvPicPr>
            <a:picLocks noGrp="1" noChangeAspect="1" noChangeArrowheads="1"/>
          </p:cNvPicPr>
          <p:nvPr>
            <p:ph sz="quarter" idx="2"/>
          </p:nvPr>
        </p:nvPicPr>
        <p:blipFill>
          <a:blip r:embed="rId2" cstate="print">
            <a:extLst>
              <a:ext uri="{28A0092B-C50C-407E-A947-70E740481C1C}">
                <a14:useLocalDpi xmlns:a14="http://schemas.microsoft.com/office/drawing/2010/main" val="0"/>
              </a:ext>
            </a:extLst>
          </a:blip>
          <a:srcRect/>
          <a:stretch>
            <a:fillRect/>
          </a:stretch>
        </p:blipFill>
        <p:spPr bwMode="auto">
          <a:xfrm>
            <a:off x="189706" y="1295400"/>
            <a:ext cx="4040188" cy="3030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Grp="1" noChangeAspect="1" noChangeArrowheads="1"/>
          </p:cNvPicPr>
          <p:nvPr>
            <p:ph sz="quarter" idx="4"/>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1515417"/>
            <a:ext cx="4041775" cy="30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descr="http://i87.photobucket.com/albums/k150/kedricjohnson11/Florida_Gators_logo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9800" y="3790736"/>
            <a:ext cx="2346286" cy="1490252"/>
          </a:xfrm>
          <a:prstGeom prst="rect">
            <a:avLst/>
          </a:prstGeom>
          <a:noFill/>
          <a:extLst>
            <a:ext uri="{909E8E84-426E-40DD-AFC4-6F175D3DCCD1}">
              <a14:hiddenFill xmlns:a14="http://schemas.microsoft.com/office/drawing/2010/main">
                <a:solidFill>
                  <a:srgbClr val="FFFFFF"/>
                </a:solidFill>
              </a14:hiddenFill>
            </a:ext>
          </a:extLst>
        </p:spPr>
      </p:pic>
      <p:pic>
        <p:nvPicPr>
          <p:cNvPr id="7177" name="Picture 9" descr="http://images.wikia.com/starwars/images/8/84/RepublicBenduSymbol-AoI.pn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086600" y="4267200"/>
            <a:ext cx="1731588" cy="1731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6930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 </a:t>
            </a:r>
            <a:r>
              <a:rPr lang="en-US" dirty="0"/>
              <a:t>Demographics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429424439"/>
              </p:ext>
            </p:extLst>
          </p:nvPr>
        </p:nvGraphicFramePr>
        <p:xfrm>
          <a:off x="457200" y="1600200"/>
          <a:ext cx="7467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4106719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2565</TotalTime>
  <Words>518</Words>
  <Application>Microsoft Office PowerPoint</Application>
  <PresentationFormat>On-screen Show (4:3)</PresentationFormat>
  <Paragraphs>97</Paragraphs>
  <Slides>30</Slides>
  <Notes>13</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Technic</vt:lpstr>
      <vt:lpstr>PowerPoint Presentation</vt:lpstr>
      <vt:lpstr>Our Team</vt:lpstr>
      <vt:lpstr>James Lutz</vt:lpstr>
      <vt:lpstr>Jack Giebel</vt:lpstr>
      <vt:lpstr>Drew Beck</vt:lpstr>
      <vt:lpstr>PowerPoint Presentation</vt:lpstr>
      <vt:lpstr>PowerPoint Presentation</vt:lpstr>
      <vt:lpstr>PowerPoint Presentation</vt:lpstr>
      <vt:lpstr>Age Demographics</vt:lpstr>
      <vt:lpstr>Budget </vt:lpstr>
      <vt:lpstr>Robot Design</vt:lpstr>
      <vt:lpstr>Grabbing the cargo</vt:lpstr>
      <vt:lpstr>Claw Prototypes </vt:lpstr>
      <vt:lpstr>PowerPoint Presentation</vt:lpstr>
      <vt:lpstr>The Arm</vt:lpstr>
      <vt:lpstr>PowerPoint Presentation</vt:lpstr>
      <vt:lpstr>The Body</vt:lpstr>
      <vt:lpstr>PowerPoint Presentation</vt:lpstr>
      <vt:lpstr>Climbing</vt:lpstr>
      <vt:lpstr>PowerPoint Presentation</vt:lpstr>
      <vt:lpstr>Climb Assist Mechanism </vt:lpstr>
      <vt:lpstr>Safety Features</vt:lpstr>
      <vt:lpstr>Use Of Available Technology </vt:lpstr>
      <vt:lpstr>Computer Aided Design</vt:lpstr>
      <vt:lpstr>Website</vt:lpstr>
      <vt:lpstr>PowerPoint Presentation</vt:lpstr>
      <vt:lpstr>Software Features</vt:lpstr>
      <vt:lpstr>Easy Joystick Layout</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Giebel</dc:creator>
  <cp:lastModifiedBy>Jack Giebel</cp:lastModifiedBy>
  <cp:revision>46</cp:revision>
  <dcterms:created xsi:type="dcterms:W3CDTF">2012-10-17T01:03:33Z</dcterms:created>
  <dcterms:modified xsi:type="dcterms:W3CDTF">2012-10-19T18:27:11Z</dcterms:modified>
</cp:coreProperties>
</file>